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Roboto Medium"/>
      <p:regular r:id="rId26"/>
      <p:bold r:id="rId27"/>
      <p:italic r:id="rId28"/>
      <p:boldItalic r:id="rId29"/>
    </p:embeddedFont>
    <p:embeddedFont>
      <p:font typeface="EB Garamond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edium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RobotoMedium-italic.fntdata"/><Relationship Id="rId27" Type="http://schemas.openxmlformats.org/officeDocument/2006/relationships/font" Target="fonts/Roboto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edium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EBGaramond-bold.fntdata"/><Relationship Id="rId30" Type="http://schemas.openxmlformats.org/officeDocument/2006/relationships/font" Target="fonts/EBGaramond-regular.fntdata"/><Relationship Id="rId11" Type="http://schemas.openxmlformats.org/officeDocument/2006/relationships/slide" Target="slides/slide6.xml"/><Relationship Id="rId33" Type="http://schemas.openxmlformats.org/officeDocument/2006/relationships/font" Target="fonts/EBGaramond-boldItalic.fntdata"/><Relationship Id="rId10" Type="http://schemas.openxmlformats.org/officeDocument/2006/relationships/slide" Target="slides/slide5.xml"/><Relationship Id="rId32" Type="http://schemas.openxmlformats.org/officeDocument/2006/relationships/font" Target="fonts/EBGaramond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919934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9199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6e64d2e6c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6e64d2e6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6e64d2e6c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6e64d2e6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6e64d2e6c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6e64d2e6c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6dfb18a2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6dfb18a2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6dfb18a2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6dfb18a2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6dfb18a2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6dfb18a2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ad44d26a23d81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ad44d26a23d81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6f919934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6f91993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6dfb18a2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6dfb18a2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6f919934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6f91993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6e64d2e6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6e64d2e6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6e64d2e6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6e64d2e6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6e64d2e6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6e64d2e6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6e64d2e6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6e64d2e6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6e64d2e6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6e64d2e6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3620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Introduction to Neural Networks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2557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Novem</a:t>
            </a:r>
            <a:r>
              <a:rPr lang="en">
                <a:solidFill>
                  <a:srgbClr val="000000"/>
                </a:solidFill>
              </a:rPr>
              <a:t>ber 12, 2018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9" name="Google Shape;69;p13"/>
          <p:cNvSpPr txBox="1"/>
          <p:nvPr/>
        </p:nvSpPr>
        <p:spPr>
          <a:xfrm>
            <a:off x="4728700" y="3535050"/>
            <a:ext cx="40296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ADITI PRAKASH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DATA SCIENCE INTERN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SCREEL LABS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13"/>
          <p:cNvSpPr txBox="1"/>
          <p:nvPr/>
        </p:nvSpPr>
        <p:spPr>
          <a:xfrm>
            <a:off x="533300" y="3535050"/>
            <a:ext cx="3081300" cy="12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Dr. JAYABHADURI R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ASSOCIATE PROFESSOR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SVCE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393401" cy="276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3175" y="0"/>
            <a:ext cx="4640824" cy="276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917025"/>
            <a:ext cx="4333874" cy="222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/>
        </p:nvSpPr>
        <p:spPr>
          <a:xfrm>
            <a:off x="1785950" y="250025"/>
            <a:ext cx="61794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BACKPROPAGATION AND THE MATH BEHIND IT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0" name="Google Shape;18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9963"/>
            <a:ext cx="4578624" cy="2574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479975"/>
            <a:ext cx="4419601" cy="257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4242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8700" y="0"/>
            <a:ext cx="4405299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676525"/>
            <a:ext cx="4571999" cy="24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6127" y="2676525"/>
            <a:ext cx="4387872" cy="24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5"/>
          <p:cNvPicPr preferRelativeResize="0"/>
          <p:nvPr/>
        </p:nvPicPr>
        <p:blipFill rotWithShape="1">
          <a:blip r:embed="rId3">
            <a:alphaModFix/>
          </a:blip>
          <a:srcRect b="5320" l="14140" r="12399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6"/>
          <p:cNvPicPr preferRelativeResize="0"/>
          <p:nvPr/>
        </p:nvPicPr>
        <p:blipFill rotWithShape="1">
          <a:blip r:embed="rId3">
            <a:alphaModFix/>
          </a:blip>
          <a:srcRect b="0" l="14138" r="13097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7"/>
          <p:cNvPicPr preferRelativeResize="0"/>
          <p:nvPr/>
        </p:nvPicPr>
        <p:blipFill rotWithShape="1">
          <a:blip r:embed="rId3">
            <a:alphaModFix/>
          </a:blip>
          <a:srcRect b="0" l="14416" r="12403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/>
          <p:nvPr>
            <p:ph type="ctrTitle"/>
          </p:nvPr>
        </p:nvSpPr>
        <p:spPr>
          <a:xfrm>
            <a:off x="921895" y="2288419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Implementation - numpy hints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10" name="Google Shape;210;p28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/>
          <p:nvPr/>
        </p:nvSpPr>
        <p:spPr>
          <a:xfrm>
            <a:off x="1179134" y="2275200"/>
            <a:ext cx="1872300" cy="745500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 txBox="1"/>
          <p:nvPr>
            <p:ph idx="4294967295" type="body"/>
          </p:nvPr>
        </p:nvSpPr>
        <p:spPr>
          <a:xfrm>
            <a:off x="1179123" y="2412750"/>
            <a:ext cx="14556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SECTION I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77" name="Google Shape;77;p14"/>
          <p:cNvGrpSpPr/>
          <p:nvPr/>
        </p:nvGrpSpPr>
        <p:grpSpPr>
          <a:xfrm>
            <a:off x="1751020" y="1686415"/>
            <a:ext cx="198900" cy="593656"/>
            <a:chOff x="777447" y="1610215"/>
            <a:chExt cx="198900" cy="593656"/>
          </a:xfrm>
        </p:grpSpPr>
        <p:cxnSp>
          <p:nvCxnSpPr>
            <p:cNvPr id="78" name="Google Shape;78;p14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9" name="Google Shape;79;p14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" name="Google Shape;80;p14"/>
          <p:cNvSpPr txBox="1"/>
          <p:nvPr>
            <p:ph idx="4294967295" type="body"/>
          </p:nvPr>
        </p:nvSpPr>
        <p:spPr>
          <a:xfrm>
            <a:off x="1156575" y="984300"/>
            <a:ext cx="22428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Introduction to Neural Networks </a:t>
            </a:r>
            <a:endParaRPr sz="1600"/>
          </a:p>
        </p:txBody>
      </p:sp>
      <p:sp>
        <p:nvSpPr>
          <p:cNvPr id="81" name="Google Shape;81;p14"/>
          <p:cNvSpPr/>
          <p:nvPr/>
        </p:nvSpPr>
        <p:spPr>
          <a:xfrm>
            <a:off x="2655254" y="2275200"/>
            <a:ext cx="2051100" cy="745500"/>
          </a:xfrm>
          <a:prstGeom prst="chevron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/>
          <p:cNvSpPr txBox="1"/>
          <p:nvPr>
            <p:ph idx="4294967295" type="body"/>
          </p:nvPr>
        </p:nvSpPr>
        <p:spPr>
          <a:xfrm>
            <a:off x="2964517" y="24127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SECTION II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83" name="Google Shape;83;p14"/>
          <p:cNvGrpSpPr/>
          <p:nvPr/>
        </p:nvGrpSpPr>
        <p:grpSpPr>
          <a:xfrm>
            <a:off x="3104482" y="3015158"/>
            <a:ext cx="198900" cy="593656"/>
            <a:chOff x="2223534" y="2938958"/>
            <a:chExt cx="198900" cy="593656"/>
          </a:xfrm>
        </p:grpSpPr>
        <p:cxnSp>
          <p:nvCxnSpPr>
            <p:cNvPr id="84" name="Google Shape;84;p14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5" name="Google Shape;85;p14"/>
            <p:cNvSpPr/>
            <p:nvPr/>
          </p:nvSpPr>
          <p:spPr>
            <a:xfrm flipH="1" rot="10800000">
              <a:off x="2223534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" name="Google Shape;86;p14"/>
          <p:cNvSpPr txBox="1"/>
          <p:nvPr>
            <p:ph idx="4294967295" type="body"/>
          </p:nvPr>
        </p:nvSpPr>
        <p:spPr>
          <a:xfrm>
            <a:off x="2082537" y="3529125"/>
            <a:ext cx="22428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Basics of Neural Networks</a:t>
            </a:r>
            <a:endParaRPr sz="1600"/>
          </a:p>
        </p:txBody>
      </p:sp>
      <p:sp>
        <p:nvSpPr>
          <p:cNvPr id="87" name="Google Shape;87;p14"/>
          <p:cNvSpPr/>
          <p:nvPr/>
        </p:nvSpPr>
        <p:spPr>
          <a:xfrm>
            <a:off x="4310173" y="2275200"/>
            <a:ext cx="2051100" cy="745500"/>
          </a:xfrm>
          <a:prstGeom prst="chevron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4"/>
          <p:cNvSpPr txBox="1"/>
          <p:nvPr>
            <p:ph idx="4294967295" type="body"/>
          </p:nvPr>
        </p:nvSpPr>
        <p:spPr>
          <a:xfrm>
            <a:off x="4605955" y="24127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SECTION III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89" name="Google Shape;89;p14"/>
          <p:cNvGrpSpPr/>
          <p:nvPr/>
        </p:nvGrpSpPr>
        <p:grpSpPr>
          <a:xfrm>
            <a:off x="4896932" y="1686415"/>
            <a:ext cx="198900" cy="593656"/>
            <a:chOff x="3918084" y="1610215"/>
            <a:chExt cx="198900" cy="593656"/>
          </a:xfrm>
        </p:grpSpPr>
        <p:cxnSp>
          <p:nvCxnSpPr>
            <p:cNvPr id="90" name="Google Shape;90;p14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1" name="Google Shape;91;p14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14"/>
          <p:cNvSpPr txBox="1"/>
          <p:nvPr>
            <p:ph idx="4294967295" type="body"/>
          </p:nvPr>
        </p:nvSpPr>
        <p:spPr>
          <a:xfrm>
            <a:off x="4142294" y="984300"/>
            <a:ext cx="22428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Mathematics in Neural Networks</a:t>
            </a:r>
            <a:endParaRPr sz="1600"/>
          </a:p>
        </p:txBody>
      </p:sp>
      <p:sp>
        <p:nvSpPr>
          <p:cNvPr id="93" name="Google Shape;93;p14"/>
          <p:cNvSpPr/>
          <p:nvPr/>
        </p:nvSpPr>
        <p:spPr>
          <a:xfrm>
            <a:off x="5965093" y="2275200"/>
            <a:ext cx="2051100" cy="745500"/>
          </a:xfrm>
          <a:prstGeom prst="chevron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4"/>
          <p:cNvSpPr txBox="1"/>
          <p:nvPr>
            <p:ph idx="4294967295" type="body"/>
          </p:nvPr>
        </p:nvSpPr>
        <p:spPr>
          <a:xfrm>
            <a:off x="6254899" y="24127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</a:t>
            </a:r>
            <a:r>
              <a:rPr lang="en">
                <a:solidFill>
                  <a:schemeClr val="lt1"/>
                </a:solidFill>
              </a:rPr>
              <a:t>C</a:t>
            </a:r>
            <a:r>
              <a:rPr lang="en">
                <a:solidFill>
                  <a:schemeClr val="lt1"/>
                </a:solidFill>
              </a:rPr>
              <a:t>TION IV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95" name="Google Shape;95;p14"/>
          <p:cNvGrpSpPr/>
          <p:nvPr/>
        </p:nvGrpSpPr>
        <p:grpSpPr>
          <a:xfrm>
            <a:off x="6811270" y="3015158"/>
            <a:ext cx="198900" cy="593656"/>
            <a:chOff x="5958946" y="2938958"/>
            <a:chExt cx="198900" cy="593656"/>
          </a:xfrm>
        </p:grpSpPr>
        <p:cxnSp>
          <p:nvCxnSpPr>
            <p:cNvPr id="96" name="Google Shape;96;p14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7" name="Google Shape;97;p14"/>
            <p:cNvSpPr/>
            <p:nvPr/>
          </p:nvSpPr>
          <p:spPr>
            <a:xfrm flipH="1" rot="10800000">
              <a:off x="5958946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" name="Google Shape;98;p14"/>
          <p:cNvSpPr txBox="1"/>
          <p:nvPr>
            <p:ph idx="4294967295" type="body"/>
          </p:nvPr>
        </p:nvSpPr>
        <p:spPr>
          <a:xfrm>
            <a:off x="5965102" y="3529125"/>
            <a:ext cx="22428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Implementation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99" name="Google Shape;99;p14"/>
          <p:cNvSpPr txBox="1"/>
          <p:nvPr/>
        </p:nvSpPr>
        <p:spPr>
          <a:xfrm>
            <a:off x="1190625" y="119075"/>
            <a:ext cx="64791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AGENDA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/>
        </p:nvSpPr>
        <p:spPr>
          <a:xfrm>
            <a:off x="642950" y="452450"/>
            <a:ext cx="78105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What to expect out of this session?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809625" y="1262075"/>
            <a:ext cx="6750900" cy="3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Understand the major technology trends driving Deep Learning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Be able to build, train and apply fully connected deep neural networks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Understand the key parameters in a neural network's architecture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4th grade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Advanced curriculum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18 students</a:t>
            </a:r>
            <a:endParaRPr/>
          </a:p>
        </p:txBody>
      </p:sp>
      <p:sp>
        <p:nvSpPr>
          <p:cNvPr id="111" name="Google Shape;111;p16"/>
          <p:cNvSpPr txBox="1"/>
          <p:nvPr/>
        </p:nvSpPr>
        <p:spPr>
          <a:xfrm>
            <a:off x="581025" y="92875"/>
            <a:ext cx="77985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"/>
                <a:ea typeface="Roboto"/>
                <a:cs typeface="Roboto"/>
                <a:sym typeface="Roboto"/>
              </a:rPr>
              <a:t>Neural Nets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025" y="1410000"/>
            <a:ext cx="3723075" cy="29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9500" y="1407322"/>
            <a:ext cx="4111550" cy="274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 txBox="1"/>
          <p:nvPr/>
        </p:nvSpPr>
        <p:spPr>
          <a:xfrm>
            <a:off x="1559725" y="738200"/>
            <a:ext cx="63459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SIMPLE NEURAL NETWORK				DEEP NEURAL NETWORK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/>
          <p:nvPr/>
        </p:nvSpPr>
        <p:spPr>
          <a:xfrm>
            <a:off x="395300" y="1054900"/>
            <a:ext cx="571500" cy="5952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" name="Google Shape;120;p17"/>
          <p:cNvCxnSpPr/>
          <p:nvPr/>
        </p:nvCxnSpPr>
        <p:spPr>
          <a:xfrm>
            <a:off x="1204925" y="1352550"/>
            <a:ext cx="762000" cy="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" name="Google Shape;121;p17"/>
          <p:cNvSpPr txBox="1"/>
          <p:nvPr/>
        </p:nvSpPr>
        <p:spPr>
          <a:xfrm>
            <a:off x="1924050" y="1033475"/>
            <a:ext cx="25122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Holds a number between 0 and 1 which represents the grayscale value of a pixel in an 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7"/>
          <p:cNvSpPr txBox="1"/>
          <p:nvPr/>
        </p:nvSpPr>
        <p:spPr>
          <a:xfrm>
            <a:off x="502450" y="1145375"/>
            <a:ext cx="4404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7"/>
          <p:cNvSpPr txBox="1"/>
          <p:nvPr/>
        </p:nvSpPr>
        <p:spPr>
          <a:xfrm>
            <a:off x="2557475" y="838200"/>
            <a:ext cx="17025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Neuron</a:t>
            </a:r>
            <a:endParaRPr b="1"/>
          </a:p>
        </p:txBody>
      </p:sp>
      <p:sp>
        <p:nvSpPr>
          <p:cNvPr id="124" name="Google Shape;124;p17"/>
          <p:cNvSpPr txBox="1"/>
          <p:nvPr/>
        </p:nvSpPr>
        <p:spPr>
          <a:xfrm>
            <a:off x="702475" y="2090750"/>
            <a:ext cx="34050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EB Garamond"/>
                <a:ea typeface="EB Garamond"/>
                <a:cs typeface="EB Garamond"/>
                <a:sym typeface="EB Garamond"/>
              </a:rPr>
              <a:t>This number is called “Activation” which gets lit up when its a high number</a:t>
            </a:r>
            <a:endParaRPr sz="17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5" name="Google Shape;125;p17"/>
          <p:cNvSpPr txBox="1"/>
          <p:nvPr/>
        </p:nvSpPr>
        <p:spPr>
          <a:xfrm>
            <a:off x="3733800" y="1754900"/>
            <a:ext cx="15597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 represents Black and 1 represents white</a:t>
            </a:r>
            <a:endParaRPr/>
          </a:p>
        </p:txBody>
      </p:sp>
      <p:sp>
        <p:nvSpPr>
          <p:cNvPr id="126" name="Google Shape;126;p17"/>
          <p:cNvSpPr txBox="1"/>
          <p:nvPr/>
        </p:nvSpPr>
        <p:spPr>
          <a:xfrm>
            <a:off x="2357450" y="166700"/>
            <a:ext cx="45363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Layers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7" name="Google Shape;127;p17"/>
          <p:cNvCxnSpPr/>
          <p:nvPr/>
        </p:nvCxnSpPr>
        <p:spPr>
          <a:xfrm>
            <a:off x="5231600" y="714375"/>
            <a:ext cx="23700" cy="23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" name="Google Shape;128;p17"/>
          <p:cNvSpPr/>
          <p:nvPr/>
        </p:nvSpPr>
        <p:spPr>
          <a:xfrm>
            <a:off x="5464975" y="916775"/>
            <a:ext cx="1095300" cy="11073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6648450" y="895350"/>
            <a:ext cx="1762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image is made of 28 x 28 pixels that make up 784 neurons in the first layer (input layer)</a:t>
            </a:r>
            <a:endParaRPr/>
          </a:p>
        </p:txBody>
      </p:sp>
      <p:sp>
        <p:nvSpPr>
          <p:cNvPr id="130" name="Google Shape;130;p17"/>
          <p:cNvSpPr txBox="1"/>
          <p:nvPr/>
        </p:nvSpPr>
        <p:spPr>
          <a:xfrm>
            <a:off x="4936325" y="3583775"/>
            <a:ext cx="10953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Pixels </a:t>
            </a:r>
            <a:endParaRPr/>
          </a:p>
        </p:txBody>
      </p:sp>
      <p:cxnSp>
        <p:nvCxnSpPr>
          <p:cNvPr id="131" name="Google Shape;131;p17"/>
          <p:cNvCxnSpPr/>
          <p:nvPr/>
        </p:nvCxnSpPr>
        <p:spPr>
          <a:xfrm>
            <a:off x="5572125" y="3798100"/>
            <a:ext cx="35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" name="Google Shape;132;p17"/>
          <p:cNvSpPr txBox="1"/>
          <p:nvPr/>
        </p:nvSpPr>
        <p:spPr>
          <a:xfrm>
            <a:off x="5960275" y="3574250"/>
            <a:ext cx="7026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Edges  </a:t>
            </a:r>
            <a:endParaRPr/>
          </a:p>
        </p:txBody>
      </p:sp>
      <p:cxnSp>
        <p:nvCxnSpPr>
          <p:cNvPr id="133" name="Google Shape;133;p17"/>
          <p:cNvCxnSpPr/>
          <p:nvPr/>
        </p:nvCxnSpPr>
        <p:spPr>
          <a:xfrm>
            <a:off x="6638925" y="3798100"/>
            <a:ext cx="35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" name="Google Shape;134;p17"/>
          <p:cNvSpPr txBox="1"/>
          <p:nvPr/>
        </p:nvSpPr>
        <p:spPr>
          <a:xfrm>
            <a:off x="6962775" y="3550450"/>
            <a:ext cx="8811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Patterns</a:t>
            </a:r>
            <a:endParaRPr/>
          </a:p>
        </p:txBody>
      </p:sp>
      <p:cxnSp>
        <p:nvCxnSpPr>
          <p:cNvPr id="135" name="Google Shape;135;p17"/>
          <p:cNvCxnSpPr/>
          <p:nvPr/>
        </p:nvCxnSpPr>
        <p:spPr>
          <a:xfrm>
            <a:off x="7781925" y="3798100"/>
            <a:ext cx="35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" name="Google Shape;136;p17"/>
          <p:cNvSpPr txBox="1"/>
          <p:nvPr/>
        </p:nvSpPr>
        <p:spPr>
          <a:xfrm>
            <a:off x="8186750" y="3567125"/>
            <a:ext cx="9096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</a:t>
            </a:r>
            <a:endParaRPr/>
          </a:p>
        </p:txBody>
      </p:sp>
      <p:sp>
        <p:nvSpPr>
          <p:cNvPr id="137" name="Google Shape;137;p17"/>
          <p:cNvSpPr/>
          <p:nvPr/>
        </p:nvSpPr>
        <p:spPr>
          <a:xfrm>
            <a:off x="3888700" y="3333750"/>
            <a:ext cx="881100" cy="952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7"/>
          <p:cNvSpPr txBox="1"/>
          <p:nvPr/>
        </p:nvSpPr>
        <p:spPr>
          <a:xfrm>
            <a:off x="4114800" y="3459950"/>
            <a:ext cx="488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9</a:t>
            </a:r>
            <a:endParaRPr sz="3600"/>
          </a:p>
        </p:txBody>
      </p:sp>
      <p:pic>
        <p:nvPicPr>
          <p:cNvPr id="139" name="Google Shape;139;p17"/>
          <p:cNvPicPr preferRelativeResize="0"/>
          <p:nvPr/>
        </p:nvPicPr>
        <p:blipFill rotWithShape="1">
          <a:blip r:embed="rId3">
            <a:alphaModFix/>
          </a:blip>
          <a:srcRect b="20427" l="10338" r="0" t="21140"/>
          <a:stretch/>
        </p:blipFill>
        <p:spPr>
          <a:xfrm>
            <a:off x="44550" y="3279050"/>
            <a:ext cx="3736826" cy="136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8"/>
          <p:cNvPicPr preferRelativeResize="0"/>
          <p:nvPr/>
        </p:nvPicPr>
        <p:blipFill rotWithShape="1">
          <a:blip r:embed="rId3">
            <a:alphaModFix/>
          </a:blip>
          <a:srcRect b="0" l="28934" r="23577" t="0"/>
          <a:stretch/>
        </p:blipFill>
        <p:spPr>
          <a:xfrm>
            <a:off x="0" y="0"/>
            <a:ext cx="437872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1125" y="0"/>
            <a:ext cx="46128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705549" cy="264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5550" y="0"/>
            <a:ext cx="4438452" cy="264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4401" y="2645575"/>
            <a:ext cx="4442925" cy="249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 rotWithShape="1">
          <a:blip r:embed="rId6">
            <a:alphaModFix/>
          </a:blip>
          <a:srcRect b="0" l="5865" r="-9" t="4278"/>
          <a:stretch/>
        </p:blipFill>
        <p:spPr>
          <a:xfrm>
            <a:off x="0" y="2645575"/>
            <a:ext cx="4705549" cy="249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0"/>
          <p:cNvPicPr preferRelativeResize="0"/>
          <p:nvPr/>
        </p:nvPicPr>
        <p:blipFill rotWithShape="1">
          <a:blip r:embed="rId3">
            <a:alphaModFix/>
          </a:blip>
          <a:srcRect b="0" l="5006" r="0" t="3250"/>
          <a:stretch/>
        </p:blipFill>
        <p:spPr>
          <a:xfrm>
            <a:off x="0" y="0"/>
            <a:ext cx="4571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9150" y="0"/>
            <a:ext cx="44648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000625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0150" y="0"/>
            <a:ext cx="4083852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688425"/>
            <a:ext cx="5000625" cy="245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60150" y="2688425"/>
            <a:ext cx="4083852" cy="245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